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embeddedFontLst>
    <p:embeddedFont>
      <p:font typeface="Play"/>
      <p:regular r:id="rId50"/>
      <p:bold r:id="rId51"/>
    </p:embeddedFont>
    <p:embeddedFont>
      <p:font typeface="Lustria"/>
      <p:regular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3" roundtripDataSignature="AMtx7mjtVt0OXN59ooECr0AqcEwSuifI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lay-bold.fntdata"/><Relationship Id="rId50" Type="http://schemas.openxmlformats.org/officeDocument/2006/relationships/font" Target="fonts/Play-regular.fntdata"/><Relationship Id="rId53" Type="http://customschemas.google.com/relationships/presentationmetadata" Target="metadata"/><Relationship Id="rId52" Type="http://schemas.openxmlformats.org/officeDocument/2006/relationships/font" Target="fonts/Lustri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52484c7ee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452484c7e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52484c7ee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452484c7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52484c7e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452484c7e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52484c7ee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452484c7ee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52484c7ee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452484c7ee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52484c7ee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452484c7ee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52484c7ee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452484c7ee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52484c7ee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452484c7ee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52484c7ee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452484c7ee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52484c7ee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452484c7ee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52484c7ee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452484c7ee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52484c7ee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452484c7ee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52484c7e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452484c7e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52484c7ee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452484c7ee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52484c7ee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452484c7ee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52484c7ee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452484c7ee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9" name="Google Shape;3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ython.plainenglish.io/using-python-to-mimic-nfl-sportsbook-odds-determination-2d96dc84ecab" TargetMode="External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joscho11/BettingEdge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nflverse/nfl_data_py" TargetMode="External"/><Relationship Id="rId4" Type="http://schemas.openxmlformats.org/officeDocument/2006/relationships/hyperlink" Target="https://www.kaggle.com/datasets/tobycrabtree/nfl-scores-and-betting-data?select=spreadspoke_scores.csv" TargetMode="External"/><Relationship Id="rId5" Type="http://schemas.openxmlformats.org/officeDocument/2006/relationships/hyperlink" Target="https://www.pro-football-reference.com/" TargetMode="External"/><Relationship Id="rId6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ypi.org/project/nfl-data-py/" TargetMode="External"/><Relationship Id="rId4" Type="http://schemas.openxmlformats.org/officeDocument/2006/relationships/hyperlink" Target="https://www.pro-football-reference.com/years/2024/allpro.ht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hyperlink" Target="http://kaggle.com" TargetMode="External"/><Relationship Id="rId11" Type="http://schemas.openxmlformats.org/officeDocument/2006/relationships/hyperlink" Target="https://www.pro-football-reference.com/" TargetMode="External"/><Relationship Id="rId10" Type="http://schemas.openxmlformats.org/officeDocument/2006/relationships/hyperlink" Target="https://github.com/nflverse/nfl_data_py/tree/main" TargetMode="External"/><Relationship Id="rId9" Type="http://schemas.openxmlformats.org/officeDocument/2006/relationships/hyperlink" Target="https://pypi.org/project/nfl-data-py/" TargetMode="External"/><Relationship Id="rId5" Type="http://schemas.openxmlformats.org/officeDocument/2006/relationships/hyperlink" Target="https://github.com/nflverse/nflfastR-data/" TargetMode="External"/><Relationship Id="rId6" Type="http://schemas.openxmlformats.org/officeDocument/2006/relationships/hyperlink" Target="https://github.com/nflverse/nfldata/" TargetMode="External"/><Relationship Id="rId7" Type="http://schemas.openxmlformats.org/officeDocument/2006/relationships/hyperlink" Target="https://raw.githubusercontent.com/dynastyprocess/" TargetMode="External"/><Relationship Id="rId8" Type="http://schemas.openxmlformats.org/officeDocument/2006/relationships/hyperlink" Target="https://draftscou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code/dubradave/nfl-injuries-grass-vs-fieldturf" TargetMode="External"/><Relationship Id="rId4" Type="http://schemas.openxmlformats.org/officeDocument/2006/relationships/hyperlink" Target="https://www.kaggle.com/code/dubradave/nfl-injuries-grass-vs-fieldturf" TargetMode="External"/><Relationship Id="rId10" Type="http://schemas.openxmlformats.org/officeDocument/2006/relationships/image" Target="../media/image47.jpg"/><Relationship Id="rId9" Type="http://schemas.openxmlformats.org/officeDocument/2006/relationships/hyperlink" Target="https://www.kaggle.com/code/twalters20/nfl-betting-model#Feature-and-Model-Testing" TargetMode="External"/><Relationship Id="rId5" Type="http://schemas.openxmlformats.org/officeDocument/2006/relationships/hyperlink" Target="https://www.kaggle.com/code/dubradave/nfl-injuries-grass-vs-fieldturf" TargetMode="External"/><Relationship Id="rId6" Type="http://schemas.openxmlformats.org/officeDocument/2006/relationships/hyperlink" Target="https://www.kaggle.com/code/dubradave/nfl-injuries-grass-vs-fieldturf" TargetMode="External"/><Relationship Id="rId7" Type="http://schemas.openxmlformats.org/officeDocument/2006/relationships/hyperlink" Target="https://www.kaggle.com/code/dubradave/nfl-injuries-grass-vs-fieldturf" TargetMode="External"/><Relationship Id="rId8" Type="http://schemas.openxmlformats.org/officeDocument/2006/relationships/hyperlink" Target="https://www.kaggle.com/code/dubradave/nfl-injuries-grass-vs-fieldtur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P3: Finding an Edge in Sports Betting</a:t>
            </a:r>
            <a:endParaRPr/>
          </a:p>
        </p:txBody>
      </p:sp>
      <p:sp>
        <p:nvSpPr>
          <p:cNvPr id="89" name="Google Shape;89;p1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Why Pro Football is the Biggest Sport | Something to Say" id="90" name="Google Shape;90;p1"/>
          <p:cNvPicPr preferRelativeResize="0"/>
          <p:nvPr/>
        </p:nvPicPr>
        <p:blipFill rotWithShape="1">
          <a:blip r:embed="rId3">
            <a:alphaModFix/>
          </a:blip>
          <a:srcRect b="-2" l="6107" r="16099" t="0"/>
          <a:stretch/>
        </p:blipFill>
        <p:spPr>
          <a:xfrm>
            <a:off x="700635" y="2224331"/>
            <a:ext cx="4525344" cy="386318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1" name="Google Shape;91;p1"/>
          <p:cNvSpPr txBox="1"/>
          <p:nvPr>
            <p:ph idx="4294967295" type="body"/>
          </p:nvPr>
        </p:nvSpPr>
        <p:spPr>
          <a:xfrm>
            <a:off x="6300235" y="2476000"/>
            <a:ext cx="5091600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800"/>
              <a:buNone/>
            </a:pPr>
            <a:r>
              <a:rPr b="0" i="0" lang="en-US" u="none" cap="none" strike="noStrike"/>
              <a:t>Team E – Joseph Schoenbaum and Gabriel Kuykendall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700635" y="643450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Similar Projects Cont.</a:t>
            </a:r>
            <a:endParaRPr/>
          </a:p>
        </p:txBody>
      </p:sp>
      <p:sp>
        <p:nvSpPr>
          <p:cNvPr id="164" name="Google Shape;164;p10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0"/>
          <p:cNvSpPr txBox="1"/>
          <p:nvPr>
            <p:ph idx="4294967295" type="body"/>
          </p:nvPr>
        </p:nvSpPr>
        <p:spPr>
          <a:xfrm>
            <a:off x="700635" y="2476000"/>
            <a:ext cx="7128240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0990" lvl="0" marL="38099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https://python.plainenglish.io/using-python-to-mimic-nfl-sportsbook-odds-determination-2d96dc84ecab</a:t>
            </a:r>
            <a:endParaRPr/>
          </a:p>
          <a:p>
            <a:pPr indent="-228600" lvl="1" marL="99057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Used multiple NFL datasets including nfl_data_py in order to replicate Vegas Odds for NFL games</a:t>
            </a:r>
            <a:endParaRPr/>
          </a:p>
          <a:p>
            <a:pPr indent="-228600" lvl="1" marL="99057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Used a linear regression model</a:t>
            </a:r>
            <a:endParaRPr/>
          </a:p>
          <a:p>
            <a:pPr indent="-228600" lvl="1" marL="99057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Results were evaluated against the actual Vegas Spread and saw positive correlation between the model and actual Spreads </a:t>
            </a:r>
            <a:endParaRPr/>
          </a:p>
          <a:p>
            <a:pPr indent="-76200" lvl="1" marL="99057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t/>
            </a:r>
            <a:endParaRPr/>
          </a:p>
          <a:p>
            <a:pPr indent="-203190" lvl="0" marL="38099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03190" lvl="0" marL="38099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cquiring Player Data for Fantasy Football Projections using nfl_data_py |  by Michael Wayne Smith | Medium" id="166" name="Google Shape;16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5298" y="327778"/>
            <a:ext cx="3521243" cy="264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type="title"/>
          </p:nvPr>
        </p:nvSpPr>
        <p:spPr>
          <a:xfrm>
            <a:off x="750410" y="5409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172" name="Google Shape;172;p11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11"/>
          <p:cNvSpPr txBox="1"/>
          <p:nvPr>
            <p:ph idx="4294967295" type="body"/>
          </p:nvPr>
        </p:nvSpPr>
        <p:spPr>
          <a:xfrm>
            <a:off x="700648" y="2101432"/>
            <a:ext cx="6527029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0990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/>
              <a:t>Distribution of target variable (game margin)</a:t>
            </a:r>
            <a:endParaRPr/>
          </a:p>
          <a:p>
            <a:pPr indent="-380990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/>
              <a:t>Distribution of spread line</a:t>
            </a:r>
            <a:endParaRPr/>
          </a:p>
          <a:p>
            <a:pPr indent="-380990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/>
              <a:t>As you can see game_margin has about the double the range of spread_line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i="0" u="none" cap="none" strike="noStrike"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7662" y="540975"/>
            <a:ext cx="3858599" cy="3050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blue and black bars&#10;&#10;AI-generated content may be incorrect."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2263" y="3591475"/>
            <a:ext cx="3789375" cy="286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52484c7ee_0_45"/>
          <p:cNvSpPr txBox="1"/>
          <p:nvPr>
            <p:ph type="title"/>
          </p:nvPr>
        </p:nvSpPr>
        <p:spPr>
          <a:xfrm>
            <a:off x="750460" y="5409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Spread EDA Cont.</a:t>
            </a:r>
            <a:endParaRPr/>
          </a:p>
        </p:txBody>
      </p:sp>
      <p:sp>
        <p:nvSpPr>
          <p:cNvPr id="181" name="Google Shape;181;g3452484c7ee_0_45"/>
          <p:cNvSpPr txBox="1"/>
          <p:nvPr>
            <p:ph idx="12" type="sldNum"/>
          </p:nvPr>
        </p:nvSpPr>
        <p:spPr>
          <a:xfrm>
            <a:off x="10919012" y="6356351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g3452484c7ee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478" y="1779725"/>
            <a:ext cx="9437048" cy="46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52484c7ee_0_54"/>
          <p:cNvSpPr txBox="1"/>
          <p:nvPr>
            <p:ph type="title"/>
          </p:nvPr>
        </p:nvSpPr>
        <p:spPr>
          <a:xfrm>
            <a:off x="750460" y="5409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Spread EDA Cont.</a:t>
            </a:r>
            <a:endParaRPr/>
          </a:p>
        </p:txBody>
      </p:sp>
      <p:sp>
        <p:nvSpPr>
          <p:cNvPr id="188" name="Google Shape;188;g3452484c7ee_0_54"/>
          <p:cNvSpPr txBox="1"/>
          <p:nvPr>
            <p:ph idx="12" type="sldNum"/>
          </p:nvPr>
        </p:nvSpPr>
        <p:spPr>
          <a:xfrm>
            <a:off x="10919012" y="6356351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g3452484c7ee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763" y="2271600"/>
            <a:ext cx="6138226" cy="3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452484c7ee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1600"/>
            <a:ext cx="5907074" cy="36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Heatmap on Key Features</a:t>
            </a:r>
            <a:endParaRPr/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003" y="1340926"/>
            <a:ext cx="5678904" cy="506772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244642" y="1698518"/>
            <a:ext cx="6527029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0990" lvl="0" marL="38099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you can see even the most impactful features do not show much correlation</a:t>
            </a:r>
            <a:endParaRPr/>
          </a:p>
          <a:p>
            <a:pPr indent="-380990" lvl="0" marL="38099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spread_line shows the most correlation to game_margin at 44%</a:t>
            </a:r>
            <a:endParaRPr/>
          </a:p>
          <a:p>
            <a:pPr indent="-380990" lvl="0" marL="38099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notable features include coach winning percentage, winning percentage, quarterback rating, and expected points added</a:t>
            </a:r>
            <a:endParaRPr/>
          </a:p>
          <a:p>
            <a:pPr indent="-380990" lvl="1" marL="83819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features included in our models only include values prior to the event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title"/>
          </p:nvPr>
        </p:nvSpPr>
        <p:spPr>
          <a:xfrm>
            <a:off x="750410" y="638550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All-Pro EDA</a:t>
            </a:r>
            <a:endParaRPr/>
          </a:p>
        </p:txBody>
      </p:sp>
      <p:sp>
        <p:nvSpPr>
          <p:cNvPr id="204" name="Google Shape;204;p13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aph of a number of players&#10;&#10;AI-generated content may be incorrect."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7469" y="1880532"/>
            <a:ext cx="7144051" cy="4243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>
            <p:ph type="title"/>
          </p:nvPr>
        </p:nvSpPr>
        <p:spPr>
          <a:xfrm>
            <a:off x="750410" y="72087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EPA EDA</a:t>
            </a:r>
            <a:endParaRPr/>
          </a:p>
        </p:txBody>
      </p:sp>
      <p:sp>
        <p:nvSpPr>
          <p:cNvPr id="211" name="Google Shape;211;p14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iagram of different colored rectangular objects&#10;&#10;AI-generated content may be incorrect." id="212" name="Google Shape;2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331" y="2028485"/>
            <a:ext cx="8025468" cy="3975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Random Forest Regressor</a:t>
            </a:r>
            <a:endParaRPr/>
          </a:p>
        </p:txBody>
      </p:sp>
      <p:sp>
        <p:nvSpPr>
          <p:cNvPr id="218" name="Google Shape;218;p15"/>
          <p:cNvSpPr txBox="1"/>
          <p:nvPr>
            <p:ph idx="1" type="body"/>
          </p:nvPr>
        </p:nvSpPr>
        <p:spPr>
          <a:xfrm>
            <a:off x="838200" y="1825624"/>
            <a:ext cx="4762500" cy="4292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use a random forest regressor?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handles nonlinear data well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works well with a broad range of features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Is less prone to overfitting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Allows for feature importance</a:t>
            </a:r>
            <a:endParaRPr/>
          </a:p>
        </p:txBody>
      </p:sp>
      <p:pic>
        <p:nvPicPr>
          <p:cNvPr descr="The Ultimate Guide to Random Forest Regression" id="219" name="Google Shape;2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5416" y="1690688"/>
            <a:ext cx="4673204" cy="3105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1</a:t>
            </a:r>
            <a:r>
              <a:rPr baseline="30000" lang="en-US"/>
              <a:t>st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226" name="Google Shape;226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90 features, no hyperparameter tuning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 – Clear overfitting to training data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32 features with less than 0.5% importance</a:t>
            </a:r>
            <a:endParaRPr/>
          </a:p>
        </p:txBody>
      </p:sp>
      <p:pic>
        <p:nvPicPr>
          <p:cNvPr id="227" name="Google Shape;2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572" y="2431735"/>
            <a:ext cx="4858428" cy="21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8046" y="120316"/>
            <a:ext cx="6377907" cy="637200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7" name="Google Shape;97;p2"/>
          <p:cNvSpPr txBox="1"/>
          <p:nvPr>
            <p:ph type="title"/>
          </p:nvPr>
        </p:nvSpPr>
        <p:spPr>
          <a:xfrm>
            <a:off x="704088" y="914400"/>
            <a:ext cx="10688000" cy="7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r>
              <a:rPr lang="en-US"/>
              <a:t>GITHUB FOR OUR PROJECT</a:t>
            </a:r>
            <a:endParaRPr/>
          </a:p>
        </p:txBody>
      </p:sp>
      <p:cxnSp>
        <p:nvCxnSpPr>
          <p:cNvPr id="98" name="Google Shape;98;p2"/>
          <p:cNvCxnSpPr/>
          <p:nvPr/>
        </p:nvCxnSpPr>
        <p:spPr>
          <a:xfrm>
            <a:off x="804672" y="723900"/>
            <a:ext cx="10588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7200900" y="1849121"/>
            <a:ext cx="4191200" cy="28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228594" lvl="0" marL="23706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https://github.com/joscho11/BettingEdge</a:t>
            </a:r>
            <a:endParaRPr/>
          </a:p>
          <a:p>
            <a:pPr indent="-101597" lvl="0" marL="237060" rtl="0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</p:txBody>
      </p:sp>
      <p:cxnSp>
        <p:nvCxnSpPr>
          <p:cNvPr id="100" name="Google Shape;100;p2"/>
          <p:cNvCxnSpPr/>
          <p:nvPr/>
        </p:nvCxnSpPr>
        <p:spPr>
          <a:xfrm>
            <a:off x="809065" y="6145599"/>
            <a:ext cx="10582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926" y="2428947"/>
            <a:ext cx="6561974" cy="26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2</a:t>
            </a:r>
            <a:r>
              <a:rPr baseline="30000" lang="en-US"/>
              <a:t>nd</a:t>
            </a:r>
            <a:r>
              <a:rPr lang="en-US"/>
              <a:t> Iteration of Model</a:t>
            </a:r>
            <a:endParaRPr/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Removed redundant features, leaving 44 features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adding max depth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 – Decreased overfitting, slightly worse performance</a:t>
            </a:r>
            <a:endParaRPr/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782" y="2958161"/>
            <a:ext cx="4963218" cy="208626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3</a:t>
            </a:r>
            <a:r>
              <a:rPr baseline="30000" lang="en-US"/>
              <a:t>rd</a:t>
            </a:r>
            <a:r>
              <a:rPr lang="en-US"/>
              <a:t> Iteration of Model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Removed features with less than 1% importance from 2nd iteration model – leaving 31 features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Using more hyperparameter tuning w/ GridSearch and Include Cross-validation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Takeaway – Underfitting training data, Performance not as good as 1st iteration, but similar (or slightly better) than the model from iteration 2.</a:t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595" y="3164305"/>
            <a:ext cx="4896216" cy="195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763" y="0"/>
            <a:ext cx="10658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4</a:t>
            </a:r>
            <a:r>
              <a:rPr baseline="30000" lang="en-US"/>
              <a:t>th</a:t>
            </a:r>
            <a:r>
              <a:rPr lang="en-US"/>
              <a:t> Iteration of Model</a:t>
            </a:r>
            <a:endParaRPr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</a:t>
            </a:r>
            <a:r>
              <a:rPr baseline="30000" lang="en-US"/>
              <a:t>st</a:t>
            </a:r>
            <a:r>
              <a:rPr lang="en-US"/>
              <a:t> iteration (all features) w/ hyperparameter tuning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Hyperparameter tuning was critical to reduce overfitting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Unsurprisingly, keeping all features gives the best results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455" y="2395393"/>
            <a:ext cx="4744112" cy="2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539" y="0"/>
            <a:ext cx="10812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5</a:t>
            </a:r>
            <a:r>
              <a:rPr baseline="30000" lang="en-US"/>
              <a:t>th</a:t>
            </a:r>
            <a:r>
              <a:rPr lang="en-US"/>
              <a:t> and Final Iteration</a:t>
            </a:r>
            <a:endParaRPr/>
          </a:p>
        </p:txBody>
      </p:sp>
      <p:sp>
        <p:nvSpPr>
          <p:cNvPr id="282" name="Google Shape;282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</a:t>
            </a:r>
            <a:r>
              <a:rPr baseline="30000" lang="en-US"/>
              <a:t>th</a:t>
            </a:r>
            <a:r>
              <a:rPr lang="en-US"/>
              <a:t> iteration model with spread line included as a feature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Takeaway – Adding the spread line as a feature improves the model slightly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3" name="Google Shape;2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249" y="2404919"/>
            <a:ext cx="4515480" cy="204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502" y="0"/>
            <a:ext cx="8430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Comparison to 5 year data</a:t>
            </a:r>
            <a:endParaRPr/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6304546" y="1825625"/>
            <a:ext cx="50492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2009-2025 is a long time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looked at the most recent 5 years to see if the model performed any differently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RF Regressor had a bet winning percentage of 47.55%, but had a differential of 1 betting percentage at 47.64%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So overall, slight decrease in performance</a:t>
            </a:r>
            <a:endParaRPr/>
          </a:p>
        </p:txBody>
      </p:sp>
      <p:pic>
        <p:nvPicPr>
          <p:cNvPr descr="2023 NFL predictions: Super Bowl 58, playoff picks, award winners and more  - Sports Illustrated" id="297" name="Google Shape;2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363" y="2511425"/>
            <a:ext cx="4591092" cy="255570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52484c7ee_0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XGBoost Model</a:t>
            </a:r>
            <a:endParaRPr/>
          </a:p>
        </p:txBody>
      </p:sp>
      <p:sp>
        <p:nvSpPr>
          <p:cNvPr id="304" name="Google Shape;304;g3452484c7ee_0_31"/>
          <p:cNvSpPr txBox="1"/>
          <p:nvPr>
            <p:ph idx="1" type="body"/>
          </p:nvPr>
        </p:nvSpPr>
        <p:spPr>
          <a:xfrm>
            <a:off x="369275" y="1720200"/>
            <a:ext cx="61431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an XgBoost Model?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</a:t>
            </a:r>
            <a:r>
              <a:rPr lang="en-US"/>
              <a:t>andles non-linear and noisy data well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Built in parameters to help reduce overfitting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Feature importance and weight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Custom sample weighting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452484c7ee_0_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6" name="Google Shape;306;g3452484c7e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425" y="1524000"/>
            <a:ext cx="46767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838200" y="1825624"/>
            <a:ext cx="5767137" cy="4515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nfl_data_py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https://github.com/nflverse/nfl_data_py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Spread line data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https://www.kaggle.com/datasets/tobycrabtree/nfl-scores-and-betting-data?select=spreadspoke_scores.csv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Other Features -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https://www.pro-football-reference.com/</a:t>
            </a:r>
            <a:endParaRPr/>
          </a:p>
        </p:txBody>
      </p:sp>
      <p:pic>
        <p:nvPicPr>
          <p:cNvPr descr="GitHub - nflverse/nfl_data_py: Python code for working with NFL play by  play data." id="109" name="Google Shape;10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5542" y="2622550"/>
            <a:ext cx="38100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52484c7ee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1</a:t>
            </a:r>
            <a:r>
              <a:rPr baseline="30000" lang="en-US"/>
              <a:t>st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12" name="Google Shape;312;g3452484c7ee_0_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features, no hyperparameter tuning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Baseline results, overall it is better than our early feature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80/20 Split used for each Iteration</a:t>
            </a:r>
            <a:endParaRPr/>
          </a:p>
        </p:txBody>
      </p:sp>
      <p:sp>
        <p:nvSpPr>
          <p:cNvPr id="313" name="Google Shape;313;g3452484c7ee_0_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" name="Google Shape;314;g3452484c7ee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775" y="2537700"/>
            <a:ext cx="3380535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52484c7ee_0_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2</a:t>
            </a:r>
            <a:r>
              <a:rPr baseline="30000" lang="en-US"/>
              <a:t>nd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20" name="Google Shape;320;g3452484c7ee_0_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Hyperparameter tuning using GridsearchCV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Improved MAE and r-squared</a:t>
            </a:r>
            <a:r>
              <a:rPr lang="en-US"/>
              <a:t> but bet % still low</a:t>
            </a:r>
            <a:endParaRPr/>
          </a:p>
        </p:txBody>
      </p:sp>
      <p:sp>
        <p:nvSpPr>
          <p:cNvPr id="321" name="Google Shape;321;g3452484c7ee_0_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2" name="Google Shape;322;g3452484c7e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38" y="2767000"/>
            <a:ext cx="926782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52484c7ee_0_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8" name="Google Shape;328;g3452484c7ee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250" y="250825"/>
            <a:ext cx="7957504" cy="63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52484c7ee_0_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3</a:t>
            </a:r>
            <a:r>
              <a:rPr baseline="30000" lang="en-US"/>
              <a:t>rd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34" name="Google Shape;334;g3452484c7ee_0_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Reduced the Model to the Top 25 features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Kept same hyperparameters as iteration 2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Improved MAE slightly but bet % still below threshold</a:t>
            </a:r>
            <a:endParaRPr/>
          </a:p>
        </p:txBody>
      </p:sp>
      <p:sp>
        <p:nvSpPr>
          <p:cNvPr id="335" name="Google Shape;335;g3452484c7ee_0_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g3452484c7ee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88" y="2950563"/>
            <a:ext cx="94773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52484c7ee_0_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4</a:t>
            </a:r>
            <a:r>
              <a:rPr baseline="30000" lang="en-US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42" name="Google Shape;342;g3452484c7ee_0_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Weighted bias towards game margins that would win Against the Spread (ATS)</a:t>
            </a:r>
            <a:endParaRPr/>
          </a:p>
          <a:p>
            <a:pPr indent="-2921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win weight = 2 vs loss weight = 1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Kept same hyperparameters as iteration 2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Loss of MAE slightly and bet % still below threshold</a:t>
            </a:r>
            <a:endParaRPr/>
          </a:p>
        </p:txBody>
      </p:sp>
      <p:sp>
        <p:nvSpPr>
          <p:cNvPr id="343" name="Google Shape;343;g3452484c7ee_0_9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g3452484c7ee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829175"/>
            <a:ext cx="9543075" cy="11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52484c7ee_0_10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5</a:t>
            </a:r>
            <a:r>
              <a:rPr baseline="30000" lang="en-US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50" name="Google Shape;350;g3452484c7ee_0_10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Weighted ATS model</a:t>
            </a:r>
            <a:endParaRPr/>
          </a:p>
          <a:p>
            <a:pPr indent="-2921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win weight = 2 vs loss weight = 1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Used new hyperparameters with GridsearchCV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MAE improves while r-squared stays consistent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Significant improvement on winning bet percentage</a:t>
            </a:r>
            <a:endParaRPr/>
          </a:p>
        </p:txBody>
      </p:sp>
      <p:sp>
        <p:nvSpPr>
          <p:cNvPr id="351" name="Google Shape;351;g3452484c7ee_0_1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g3452484c7ee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692250"/>
            <a:ext cx="9669475" cy="10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52484c7ee_0_1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5</a:t>
            </a:r>
            <a:r>
              <a:rPr baseline="30000" lang="en-US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58" name="Google Shape;358;g3452484c7ee_0_1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g3452484c7ee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63" y="1477425"/>
            <a:ext cx="9847475" cy="4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52484c7ee_0_1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6</a:t>
            </a:r>
            <a:r>
              <a:rPr baseline="30000" lang="en-US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65" name="Google Shape;365;g3452484c7ee_0_1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Weighted ATS model</a:t>
            </a:r>
            <a:endParaRPr/>
          </a:p>
          <a:p>
            <a:pPr indent="-2921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win weight = 2 vs loss weight = 1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Used new hyperparameters with GridsearchCV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Used the top 25 features from the second iteration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MAE improves while r-squared lowers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Improvement on winning bet percentage but loss on true bet</a:t>
            </a:r>
            <a:endParaRPr/>
          </a:p>
        </p:txBody>
      </p:sp>
      <p:sp>
        <p:nvSpPr>
          <p:cNvPr id="366" name="Google Shape;366;g3452484c7ee_0_1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7" name="Google Shape;367;g3452484c7ee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784825"/>
            <a:ext cx="9797753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52484c7ee_0_1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6</a:t>
            </a:r>
            <a:r>
              <a:rPr baseline="30000" lang="en-US"/>
              <a:t>th</a:t>
            </a:r>
            <a:r>
              <a:rPr lang="en-US"/>
              <a:t> Iteration of the Model</a:t>
            </a:r>
            <a:endParaRPr/>
          </a:p>
        </p:txBody>
      </p:sp>
      <p:sp>
        <p:nvSpPr>
          <p:cNvPr id="373" name="Google Shape;373;g3452484c7ee_0_1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g3452484c7ee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475" y="1774300"/>
            <a:ext cx="9421350" cy="46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52484c7ee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Comparison to 5 year data - Iteration 2</a:t>
            </a:r>
            <a:endParaRPr/>
          </a:p>
        </p:txBody>
      </p:sp>
      <p:sp>
        <p:nvSpPr>
          <p:cNvPr id="380" name="Google Shape;380;g3452484c7ee_0_17"/>
          <p:cNvSpPr txBox="1"/>
          <p:nvPr>
            <p:ph idx="1" type="body"/>
          </p:nvPr>
        </p:nvSpPr>
        <p:spPr>
          <a:xfrm>
            <a:off x="0" y="2228725"/>
            <a:ext cx="44283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MAE dropped to 10.28 but r-squared is lower due to less sample size</a:t>
            </a:r>
            <a:endParaRPr sz="2400"/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32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51.28% for all games but has 55.71% for true bets</a:t>
            </a:r>
            <a:endParaRPr sz="2400"/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32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Better performance overall</a:t>
            </a:r>
            <a:endParaRPr sz="2400"/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1" name="Google Shape;381;g3452484c7ee_0_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g3452484c7e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38" y="2036162"/>
            <a:ext cx="7793775" cy="3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16" name="Google Shape;116;p4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4"/>
          <p:cNvSpPr txBox="1"/>
          <p:nvPr>
            <p:ph idx="4294967295" type="body"/>
          </p:nvPr>
        </p:nvSpPr>
        <p:spPr>
          <a:xfrm>
            <a:off x="700635" y="2476000"/>
            <a:ext cx="5091600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Refresher on Project</a:t>
            </a:r>
            <a:endParaRPr b="0" i="0" u="none" cap="none" strike="noStrike"/>
          </a:p>
          <a:p>
            <a:pPr indent="-2286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EDA</a:t>
            </a:r>
            <a:endParaRPr b="0" i="0" u="none" cap="none" strike="noStrike"/>
          </a:p>
          <a:p>
            <a:pPr indent="-2286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-US" u="none" cap="none" strike="noStrike"/>
              <a:t>Modeling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-US" u="none" cap="none" strike="noStrike"/>
              <a:t>Evaluation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Conclusion</a:t>
            </a:r>
            <a:endParaRPr b="0" i="0" u="none" cap="none" strike="noStrike"/>
          </a:p>
          <a:p>
            <a:pPr indent="-2286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-US" u="none" cap="none" strike="noStrike"/>
              <a:t>References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Q&amp;A</a:t>
            </a:r>
            <a:endParaRPr/>
          </a:p>
        </p:txBody>
      </p:sp>
      <p:pic>
        <p:nvPicPr>
          <p:cNvPr descr="Do We Need Football in America This Badly? - The New York Times" id="118" name="Google Shape;118;p4"/>
          <p:cNvPicPr preferRelativeResize="0"/>
          <p:nvPr/>
        </p:nvPicPr>
        <p:blipFill rotWithShape="1">
          <a:blip r:embed="rId3">
            <a:alphaModFix/>
          </a:blip>
          <a:srcRect b="14516" l="0" r="3" t="0"/>
          <a:stretch/>
        </p:blipFill>
        <p:spPr>
          <a:xfrm>
            <a:off x="6160419" y="1252605"/>
            <a:ext cx="5091600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52484c7ee_0_1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Comparison to 5 year data - Iteration 5</a:t>
            </a:r>
            <a:endParaRPr/>
          </a:p>
        </p:txBody>
      </p:sp>
      <p:sp>
        <p:nvSpPr>
          <p:cNvPr id="388" name="Google Shape;388;g3452484c7ee_0_149"/>
          <p:cNvSpPr txBox="1"/>
          <p:nvPr>
            <p:ph idx="1" type="body"/>
          </p:nvPr>
        </p:nvSpPr>
        <p:spPr>
          <a:xfrm>
            <a:off x="0" y="2228725"/>
            <a:ext cx="44283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MAE dropped to 10.34 but r-squared is 0.07</a:t>
            </a:r>
            <a:endParaRPr sz="2400"/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32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53.85% for all games but has 54.29% for true bets</a:t>
            </a:r>
            <a:endParaRPr sz="2400"/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32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Better performance overall and broke threshold with all bets made</a:t>
            </a:r>
            <a:endParaRPr sz="2400"/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9" name="Google Shape;389;g3452484c7ee_0_1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0" name="Google Shape;390;g3452484c7e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279" y="2287300"/>
            <a:ext cx="7286922" cy="36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52484c7ee_0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396" name="Google Shape;396;g3452484c7ee_0_24"/>
          <p:cNvSpPr txBox="1"/>
          <p:nvPr>
            <p:ph idx="1" type="body"/>
          </p:nvPr>
        </p:nvSpPr>
        <p:spPr>
          <a:xfrm>
            <a:off x="838200" y="1825625"/>
            <a:ext cx="5304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Sporting events such as football are extremely noisy and random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Getting a model that can have a bet winning percentage around ~50% is decent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Ideally, to break even you want at least a 52.38% win rate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Features are the most important part of improving the model</a:t>
            </a:r>
            <a:endParaRPr/>
          </a:p>
        </p:txBody>
      </p:sp>
      <p:pic>
        <p:nvPicPr>
          <p:cNvPr descr="Lamar Jackson Wants a Super Bowl More Than You Do" id="397" name="Google Shape;397;g3452484c7e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7949" y="968543"/>
            <a:ext cx="4525851" cy="475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452484c7ee_0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52484c7ee_0_1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Takeaways Cont.</a:t>
            </a:r>
            <a:endParaRPr/>
          </a:p>
        </p:txBody>
      </p:sp>
      <p:sp>
        <p:nvSpPr>
          <p:cNvPr id="404" name="Google Shape;404;g3452484c7ee_0_157"/>
          <p:cNvSpPr txBox="1"/>
          <p:nvPr>
            <p:ph idx="1" type="body"/>
          </p:nvPr>
        </p:nvSpPr>
        <p:spPr>
          <a:xfrm>
            <a:off x="838200" y="1825625"/>
            <a:ext cx="5304000" cy="4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Including the spread line </a:t>
            </a:r>
            <a:r>
              <a:rPr lang="en-US"/>
              <a:t>greatly improved our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Changing our the start of our data from 2000 to 2009 allowed us to use more robust data, create better features </a:t>
            </a:r>
            <a:r>
              <a:rPr lang="en-US"/>
              <a:t>and</a:t>
            </a:r>
            <a:r>
              <a:rPr lang="en-US"/>
              <a:t> improve our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Check parameters after features are improved or added</a:t>
            </a:r>
            <a:endParaRPr/>
          </a:p>
        </p:txBody>
      </p:sp>
      <p:sp>
        <p:nvSpPr>
          <p:cNvPr id="405" name="Google Shape;405;g3452484c7ee_0_1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6" name="Google Shape;406;g3452484c7ee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200" y="863549"/>
            <a:ext cx="4096176" cy="51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"/>
          <p:cNvSpPr txBox="1"/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Potential Steps Forward</a:t>
            </a:r>
            <a:endParaRPr/>
          </a:p>
        </p:txBody>
      </p:sp>
      <p:sp>
        <p:nvSpPr>
          <p:cNvPr id="412" name="Google Shape;412;p28"/>
          <p:cNvSpPr txBox="1"/>
          <p:nvPr>
            <p:ph idx="12" type="sldNum"/>
          </p:nvPr>
        </p:nvSpPr>
        <p:spPr>
          <a:xfrm>
            <a:off x="11391452" y="636397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>
            <a:off x="700635" y="2476531"/>
            <a:ext cx="10691200" cy="4351481"/>
            <a:chOff x="0" y="531"/>
            <a:chExt cx="10691200" cy="4351481"/>
          </a:xfrm>
        </p:grpSpPr>
        <p:sp>
          <p:nvSpPr>
            <p:cNvPr id="414" name="Google Shape;414;p28"/>
            <p:cNvSpPr/>
            <p:nvPr/>
          </p:nvSpPr>
          <p:spPr>
            <a:xfrm>
              <a:off x="0" y="531"/>
              <a:ext cx="10691200" cy="1243280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76092" y="280269"/>
              <a:ext cx="683804" cy="6838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1435988" y="5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 txBox="1"/>
            <p:nvPr/>
          </p:nvSpPr>
          <p:spPr>
            <a:xfrm>
              <a:off x="1435988" y="5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575" lIns="131575" spcFirstLastPara="1" rIns="131575" wrap="square" tIns="131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Continue Adding Features</a:t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0" y="1554631"/>
              <a:ext cx="10691200" cy="1243280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376092" y="1834369"/>
              <a:ext cx="683804" cy="68380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435988" y="15546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 txBox="1"/>
            <p:nvPr/>
          </p:nvSpPr>
          <p:spPr>
            <a:xfrm>
              <a:off x="1435988" y="1554631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575" lIns="131575" spcFirstLastPara="1" rIns="131575" wrap="square" tIns="131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Look into more niche cases</a:t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0" y="3108732"/>
              <a:ext cx="10691200" cy="1243280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376092" y="3388470"/>
              <a:ext cx="683804" cy="68380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435988" y="3108732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 txBox="1"/>
            <p:nvPr/>
          </p:nvSpPr>
          <p:spPr>
            <a:xfrm>
              <a:off x="1435988" y="3108732"/>
              <a:ext cx="9255211" cy="1243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575" lIns="131575" spcFirstLastPara="1" rIns="131575" wrap="square" tIns="131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UI to bet on real upcoming matches</a:t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"/>
          <p:cNvSpPr txBox="1"/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31" name="Google Shape;431;p29"/>
          <p:cNvSpPr txBox="1"/>
          <p:nvPr>
            <p:ph idx="1" type="body"/>
          </p:nvPr>
        </p:nvSpPr>
        <p:spPr>
          <a:xfrm>
            <a:off x="700635" y="2221992"/>
            <a:ext cx="10691200" cy="3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r>
              <a:rPr lang="en-US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NFL_Data_py dataset - </a:t>
            </a:r>
            <a:r>
              <a:rPr lang="en-US" sz="1400" u="sng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https://pypi.org/project/nfl-data-py/</a:t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r>
              <a:rPr lang="en-US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All-pro dataset - </a:t>
            </a:r>
            <a:r>
              <a:rPr lang="en-US" sz="1400" u="sng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https://www.pro-football-reference.com/years/2024/allpro.htm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p29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/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38" name="Google Shape;438;p30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agles dominate Chiefs in Super Bowl and roll to 40-22 win | AP News" id="439" name="Google Shape;4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040" y="1569310"/>
            <a:ext cx="6118859" cy="40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700635" y="914400"/>
            <a:ext cx="10691200" cy="13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Project Refresher</a:t>
            </a:r>
            <a:endParaRPr/>
          </a:p>
        </p:txBody>
      </p:sp>
      <p:sp>
        <p:nvSpPr>
          <p:cNvPr id="124" name="Google Shape;124;p5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5"/>
          <p:cNvSpPr txBox="1"/>
          <p:nvPr>
            <p:ph idx="4294967295" type="body"/>
          </p:nvPr>
        </p:nvSpPr>
        <p:spPr>
          <a:xfrm>
            <a:off x="700635" y="2224540"/>
            <a:ext cx="8146560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0990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33"/>
              <a:buChar char="•"/>
            </a:pPr>
            <a:r>
              <a:rPr lang="en-US" sz="2933"/>
              <a:t>Using different match related features, create several models to predict the score difference in NFL games</a:t>
            </a:r>
            <a:endParaRPr/>
          </a:p>
          <a:p>
            <a:pPr indent="-380990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33"/>
              <a:buChar char="•"/>
            </a:pPr>
            <a:r>
              <a:rPr lang="en-US" sz="2933"/>
              <a:t>Compare our new spreads to existing spreads</a:t>
            </a:r>
            <a:endParaRPr/>
          </a:p>
          <a:p>
            <a:pPr indent="-380990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933"/>
              <a:buChar char="•"/>
            </a:pPr>
            <a:r>
              <a:rPr lang="en-US" sz="2933"/>
              <a:t>Determine the effectiveness our spreads in improving the earnings of bettors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</a:pPr>
            <a:br>
              <a:rPr lang="en-US"/>
            </a:br>
            <a:endParaRPr/>
          </a:p>
        </p:txBody>
      </p:sp>
      <p:pic>
        <p:nvPicPr>
          <p:cNvPr descr="The NFL's Most Valuable Teams 2024"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31614" r="21593" t="0"/>
          <a:stretch/>
        </p:blipFill>
        <p:spPr>
          <a:xfrm>
            <a:off x="9218035" y="1256800"/>
            <a:ext cx="203663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ELI5 – Sports Betting</a:t>
            </a:r>
            <a:endParaRPr/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Ex: if the Patriots are supposed to win by 3 points over the Colts then the spread would be Patriots -3 which is equal to Colts +3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Let's</a:t>
            </a:r>
            <a:r>
              <a:rPr lang="en-US"/>
              <a:t> say the end of game result is Patriots win 27-21. This means to win the bet we would've had to say (before the game starts) that the Patriots are going win by more than 3 points. That would qualify as a winning bet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NOTE - it does not matter how much the Patriots win by as long as they win by more than 3 points. If they win by 50 points or 3 points we still win the bet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ELI5 - What does ELI5 stand for?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916" y="100412"/>
            <a:ext cx="2870534" cy="15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Goal of our Project</a:t>
            </a:r>
            <a:endParaRPr/>
          </a:p>
        </p:txBody>
      </p:sp>
      <p:sp>
        <p:nvSpPr>
          <p:cNvPr id="140" name="Google Shape;14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 model that has a spread bet winning percentage above 52.4%</a:t>
            </a:r>
            <a:endParaRPr sz="3000"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To break-even in sports betting, at standard odds of -110 (meaning you risk $11 to make $10), you need to win around 52.4% or more of your bets</a:t>
            </a:r>
            <a:endParaRPr sz="3000"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Sportsbooks charge a fee on every bet you place that is around 4.2% (this can vary depending on the bet and sportsbook)</a:t>
            </a:r>
            <a:endParaRPr sz="3000"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problem is sports are very noisy and hard to predict</a:t>
            </a:r>
            <a:endParaRPr sz="3000"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 addition, our model is competing with a Sportsbooks and their model which has infinitely more resources</a:t>
            </a:r>
            <a:endParaRPr sz="3000"/>
          </a:p>
        </p:txBody>
      </p:sp>
      <p:pic>
        <p:nvPicPr>
          <p:cNvPr descr="FanDuel promo code: $1k No Sweat First Bet for today's College Football -  syracuse.com" id="141" name="Google Shape;1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869" y="4518291"/>
            <a:ext cx="3306262" cy="220315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title"/>
          </p:nvPr>
        </p:nvSpPr>
        <p:spPr>
          <a:xfrm>
            <a:off x="700635" y="372500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Dataset information</a:t>
            </a:r>
            <a:endParaRPr/>
          </a:p>
        </p:txBody>
      </p:sp>
      <p:sp>
        <p:nvSpPr>
          <p:cNvPr id="148" name="Google Shape;148;p8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SA Football becomes flag football's first governing body"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19135" r="34072" t="0"/>
          <a:stretch/>
        </p:blipFill>
        <p:spPr>
          <a:xfrm>
            <a:off x="700635" y="2095000"/>
            <a:ext cx="1924924" cy="398678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50" name="Google Shape;150;p8"/>
          <p:cNvSpPr txBox="1"/>
          <p:nvPr>
            <p:ph idx="4294967295" type="body"/>
          </p:nvPr>
        </p:nvSpPr>
        <p:spPr>
          <a:xfrm>
            <a:off x="3245273" y="1912120"/>
            <a:ext cx="8146560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80993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For our project we will be using data from a python library called nfl_data_py</a:t>
            </a:r>
            <a:endParaRPr/>
          </a:p>
          <a:p>
            <a:pPr indent="-380993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nfl_data_py is a Python library for interacting with NFL data sourced from </a:t>
            </a:r>
            <a:r>
              <a:rPr lang="en-US" sz="2133" u="sng">
                <a:solidFill>
                  <a:schemeClr val="hlink"/>
                </a:solidFill>
                <a:hlinkClick r:id="rId4"/>
              </a:rPr>
              <a:t>Kaggle</a:t>
            </a:r>
            <a:r>
              <a:rPr lang="en-US" sz="2133"/>
              <a:t>, </a:t>
            </a:r>
            <a:r>
              <a:rPr lang="en-US" sz="2133" u="sng">
                <a:solidFill>
                  <a:srgbClr val="778BA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nflfastR</a:t>
            </a:r>
            <a:r>
              <a:rPr lang="en-US" sz="2133"/>
              <a:t>, </a:t>
            </a:r>
            <a:r>
              <a:rPr lang="en-US" sz="2133" u="sng">
                <a:solidFill>
                  <a:srgbClr val="778BA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nfldata</a:t>
            </a:r>
            <a:r>
              <a:rPr lang="en-US" sz="2133"/>
              <a:t>, </a:t>
            </a:r>
            <a:r>
              <a:rPr lang="en-US" sz="2133" u="sng">
                <a:solidFill>
                  <a:srgbClr val="778BA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dynastyprocess</a:t>
            </a:r>
            <a:r>
              <a:rPr lang="en-US" sz="2133"/>
              <a:t>, and </a:t>
            </a:r>
            <a:r>
              <a:rPr lang="en-US" sz="2133" u="sng">
                <a:solidFill>
                  <a:srgbClr val="778BA2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Draft Scout</a:t>
            </a:r>
            <a:endParaRPr/>
          </a:p>
          <a:p>
            <a:pPr indent="-380993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Includes import functions for play-by-play data, weekly data, seasonal data, rosters, win totals, scoring lines, officials, draft picks, draft pick values, schedules, team descriptive info, combine results and id mappings across various sites</a:t>
            </a:r>
            <a:endParaRPr/>
          </a:p>
          <a:p>
            <a:pPr indent="-380993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Our project will use game data from 2009 to 2025</a:t>
            </a:r>
            <a:endParaRPr/>
          </a:p>
          <a:p>
            <a:pPr indent="-380993" lvl="1" marL="160016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Ex: each row will include information about an event – 02/09/25 - Kansas City Chiefs vs Philadelphia Eagles (22 – 40)</a:t>
            </a:r>
            <a:endParaRPr/>
          </a:p>
          <a:p>
            <a:pPr indent="-380993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Original dataset</a:t>
            </a:r>
            <a:endParaRPr/>
          </a:p>
          <a:p>
            <a:pPr indent="-380993" lvl="1" marL="160016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4345 rows and 46 columns</a:t>
            </a:r>
            <a:endParaRPr/>
          </a:p>
          <a:p>
            <a:pPr indent="-380993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Link to library - </a:t>
            </a:r>
            <a:r>
              <a:rPr lang="en-US" sz="2133" u="sng">
                <a:solidFill>
                  <a:srgbClr val="778BA2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https://pypi.org/project/nfl-data-py/</a:t>
            </a:r>
            <a:endParaRPr/>
          </a:p>
          <a:p>
            <a:pPr indent="-380993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33"/>
              <a:t>Link to github of library - </a:t>
            </a:r>
            <a:r>
              <a:rPr lang="en-US" sz="2133" u="sng">
                <a:solidFill>
                  <a:srgbClr val="778BA2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https://github.com/nflverse/nfl_data_py/tree/main</a:t>
            </a:r>
            <a:endParaRPr/>
          </a:p>
          <a:p>
            <a:pPr indent="-380993" lvl="0" marL="38099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33"/>
              <a:t>Various add-on features were taken from </a:t>
            </a:r>
            <a:r>
              <a:rPr lang="en-US" sz="2000" u="sng">
                <a:solidFill>
                  <a:schemeClr val="hlink"/>
                </a:solidFill>
                <a:hlinkClick r:id="rId11"/>
              </a:rPr>
              <a:t>https://www.pro-football-reference.com/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4621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type="title"/>
          </p:nvPr>
        </p:nvSpPr>
        <p:spPr>
          <a:xfrm>
            <a:off x="750410" y="400525"/>
            <a:ext cx="106911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Similar Projects</a:t>
            </a:r>
            <a:endParaRPr/>
          </a:p>
        </p:txBody>
      </p:sp>
      <p:sp>
        <p:nvSpPr>
          <p:cNvPr id="156" name="Google Shape;156;p9"/>
          <p:cNvSpPr txBox="1"/>
          <p:nvPr>
            <p:ph idx="12" type="sldNum"/>
          </p:nvPr>
        </p:nvSpPr>
        <p:spPr>
          <a:xfrm>
            <a:off x="10919012" y="6356351"/>
            <a:ext cx="6724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9"/>
          <p:cNvSpPr txBox="1"/>
          <p:nvPr>
            <p:ph idx="4294967295" type="body"/>
          </p:nvPr>
        </p:nvSpPr>
        <p:spPr>
          <a:xfrm>
            <a:off x="700635" y="2476000"/>
            <a:ext cx="7128240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0990" lvl="0" marL="38099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https://www.kaggle.com/code</a:t>
            </a:r>
            <a:r>
              <a:rPr b="0" i="0" lang="en-US" u="sng" cap="none" strike="noStrike">
                <a:solidFill>
                  <a:schemeClr val="hlink"/>
                </a:solidFill>
                <a:hlinkClick r:id="rId4"/>
              </a:rPr>
              <a:t>/</a:t>
            </a:r>
            <a:r>
              <a:rPr lang="en-US" u="sng">
                <a:solidFill>
                  <a:schemeClr val="hlink"/>
                </a:solidFill>
                <a:hlinkClick r:id="rId5"/>
              </a:rPr>
              <a:t>dubradave</a:t>
            </a:r>
            <a:r>
              <a:rPr b="0" i="0" lang="en-US" u="sng" cap="none" strike="noStrike">
                <a:solidFill>
                  <a:schemeClr val="hlink"/>
                </a:solidFill>
                <a:hlinkClick r:id="rId6"/>
              </a:rPr>
              <a:t>/</a:t>
            </a:r>
            <a:r>
              <a:rPr lang="en-US" u="sng">
                <a:solidFill>
                  <a:schemeClr val="hlink"/>
                </a:solidFill>
                <a:hlinkClick r:id="rId7"/>
              </a:rPr>
              <a:t>nfl-injuries-grass-vs-fieldturf</a:t>
            </a:r>
            <a:endParaRPr u="sng">
              <a:solidFill>
                <a:schemeClr val="hlink"/>
              </a:solidFill>
              <a:hlinkClick r:id="rId8"/>
            </a:endParaRPr>
          </a:p>
          <a:p>
            <a:pPr indent="-228600" lvl="1" marL="99057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Used nfl_data_py to evaluate injuries based on field type </a:t>
            </a:r>
            <a:endParaRPr/>
          </a:p>
          <a:p>
            <a:pPr indent="-380990" lvl="0" marL="38099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https://www.kaggle.com/code/twalters20/nfl-betting-model#Feature-and-Model-Testing</a:t>
            </a:r>
            <a:endParaRPr/>
          </a:p>
          <a:p>
            <a:pPr indent="-228600" lvl="1" marL="99057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/>
              <a:t>Created a betting model to determine if the favored team would cover the spread</a:t>
            </a:r>
            <a:endParaRPr/>
          </a:p>
          <a:p>
            <a:pPr indent="-203190" lvl="0" marL="38099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7 UTEP football players made NFL roster cuts. Who are they?" id="158" name="Google Shape;158;p9"/>
          <p:cNvPicPr preferRelativeResize="0"/>
          <p:nvPr/>
        </p:nvPicPr>
        <p:blipFill rotWithShape="1">
          <a:blip r:embed="rId10">
            <a:alphaModFix/>
          </a:blip>
          <a:srcRect b="-2" l="22593" r="30554" t="0"/>
          <a:stretch/>
        </p:blipFill>
        <p:spPr>
          <a:xfrm>
            <a:off x="8336875" y="1256800"/>
            <a:ext cx="3054959" cy="43525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2025-08-07T05:55:41Z</dcterms:created>
  <dc:creator>Joseph Schoenbaum1</dc:creator>
</cp:coreProperties>
</file>